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86" r:id="rId2"/>
  </p:sldMasterIdLst>
  <p:notesMasterIdLst>
    <p:notesMasterId r:id="rId15"/>
  </p:notesMasterIdLst>
  <p:sldIdLst>
    <p:sldId id="346" r:id="rId3"/>
    <p:sldId id="709" r:id="rId4"/>
    <p:sldId id="729" r:id="rId5"/>
    <p:sldId id="736" r:id="rId6"/>
    <p:sldId id="737" r:id="rId7"/>
    <p:sldId id="731" r:id="rId8"/>
    <p:sldId id="724" r:id="rId9"/>
    <p:sldId id="727" r:id="rId10"/>
    <p:sldId id="733" r:id="rId11"/>
    <p:sldId id="734" r:id="rId12"/>
    <p:sldId id="735" r:id="rId13"/>
    <p:sldId id="72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2200"/>
    <a:srgbClr val="AC2900"/>
    <a:srgbClr val="B48500"/>
    <a:srgbClr val="00FFFF"/>
    <a:srgbClr val="FF0000"/>
    <a:srgbClr val="FFFFFF"/>
    <a:srgbClr val="FF3300"/>
    <a:srgbClr val="0000FF"/>
    <a:srgbClr val="0033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3738" autoAdjust="0"/>
  </p:normalViewPr>
  <p:slideViewPr>
    <p:cSldViewPr snapToGrid="0"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7" d="100"/>
        <a:sy n="87" d="100"/>
      </p:scale>
      <p:origin x="0" y="-6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E5DB4-D71E-49D4-9BE0-5A7D39B30367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A9819-B9D2-47E1-BB75-E8E7890B7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55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AECA8-9B93-BFE2-338B-EDE476371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E52242-CFA0-6ED5-40C9-40A907E77B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512646-DD9C-95FC-51FD-C2F19DC0E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2839AA-3ED4-943D-63F7-6F63477D7F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3A9819-B9D2-47E1-BB75-E8E7890B7FD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710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3A9819-B9D2-47E1-BB75-E8E7890B7FD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A9819-B9D2-47E1-BB75-E8E7890B7F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95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13DE30-B528-4090-94D1-E3DF065186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4644EC-9538-499D-ABC2-DB51E5D5A8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067F7B-CC91-4867-872B-7159C0F478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82B1D-BE24-43DC-B4E0-C8C87F5B6A1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202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13DE30-B528-4090-94D1-E3DF065186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4644EC-9538-499D-ABC2-DB51E5D5A8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067F7B-CC91-4867-872B-7159C0F478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82B1D-BE24-43DC-B4E0-C8C87F5B6A1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03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C8B5C67-DF8B-4A02-9FDB-BE8796F4B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86E06C1-739E-49D0-97F3-872CEEF0F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E945C1B-1846-4793-A8CE-12691AC0A1E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DFKai-SB" pitchFamily="65" charset="-120"/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C2A40418-4A41-48E5-BD98-23AA4CE81C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DFKai-SB" pitchFamily="65" charset="-120"/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E5CD71C4-915A-42C7-80FB-4615C27789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3645240-4939-4F8E-940A-F7513E1620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57067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C8B5C67-DF8B-4A02-9FDB-BE8796F4B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86E06C1-739E-49D0-97F3-872CEEF0F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E945C1B-1846-4793-A8CE-12691AC0A1E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DFKai-SB" pitchFamily="65" charset="-120"/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C2A40418-4A41-48E5-BD98-23AA4CE81C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DFKai-SB" pitchFamily="65" charset="-120"/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E5CD71C4-915A-42C7-80FB-4615C27789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3645240-4939-4F8E-940A-F7513E1620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27725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0DBE10-8E37-4C8B-BDA6-923F863813AE}"/>
              </a:ext>
            </a:extLst>
          </p:cNvPr>
          <p:cNvSpPr txBox="1"/>
          <p:nvPr/>
        </p:nvSpPr>
        <p:spPr>
          <a:xfrm>
            <a:off x="0" y="520694"/>
            <a:ext cx="9144000" cy="4919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6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證道</a:t>
            </a:r>
            <a:r>
              <a:rPr lang="en-US" sz="66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endParaRPr lang="en-US" altLang="zh-TW" sz="4400" b="1" dirty="0">
              <a:ln>
                <a:solidFill>
                  <a:srgbClr val="FFFF00"/>
                </a:solidFill>
              </a:ln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endParaRPr lang="en-US" altLang="zh-TW" sz="4400" b="1" dirty="0">
              <a:ln>
                <a:solidFill>
                  <a:srgbClr val="FFFF00"/>
                </a:solidFill>
              </a:ln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TW" altLang="en-US" sz="4800" b="1" dirty="0">
                <a:ln>
                  <a:solidFill>
                    <a:srgbClr val="FFFF00"/>
                  </a:solidFill>
                </a:ln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陳家厚牧師</a:t>
            </a:r>
            <a:endParaRPr lang="en-US" sz="4800" b="1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endParaRPr lang="en-US" sz="2000" b="1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4000" b="1" dirty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05/17/2026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1692" y="438443"/>
            <a:ext cx="84570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箴言</a:t>
            </a:r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8:34 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聽從我、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日日在我門口仰望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、在我門框旁邊等候的、那人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便為有福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。</a:t>
            </a:r>
            <a:endParaRPr lang="en-US" altLang="zh-TW" sz="4800" b="1" dirty="0">
              <a:ln>
                <a:solidFill>
                  <a:schemeClr val="tx1"/>
                </a:solidFill>
              </a:ln>
            </a:endParaRPr>
          </a:p>
          <a:p>
            <a:endParaRPr lang="en-US" altLang="zh-TW" sz="3200" dirty="0"/>
          </a:p>
          <a:p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8:35</a:t>
            </a:r>
            <a:r>
              <a:rPr lang="en-US" altLang="zh-TW" sz="4000" dirty="0">
                <a:solidFill>
                  <a:srgbClr val="FFC000"/>
                </a:solidFill>
              </a:rPr>
              <a:t> 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因為尋得我的、就尋得生命、也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必蒙耶和華的恩惠</a:t>
            </a:r>
            <a:r>
              <a:rPr lang="zh-TW" altLang="en-US" sz="4800" b="1" dirty="0"/>
              <a:t>。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06445860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6826" y="236345"/>
            <a:ext cx="835034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提摩太前書</a:t>
            </a:r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2:4 </a:t>
            </a:r>
            <a:r>
              <a:rPr lang="zh-TW" altLang="en-US" sz="4800" dirty="0">
                <a:ln>
                  <a:solidFill>
                    <a:schemeClr val="tx1"/>
                  </a:solidFill>
                </a:ln>
              </a:rPr>
              <a:t>他願意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萬人得救</a:t>
            </a:r>
            <a:r>
              <a:rPr lang="zh-TW" altLang="en-US" sz="4800" dirty="0"/>
              <a:t>、</a:t>
            </a:r>
            <a:r>
              <a:rPr lang="zh-TW" altLang="en-US" sz="4800" dirty="0">
                <a:ln>
                  <a:solidFill>
                    <a:schemeClr val="tx1"/>
                  </a:solidFill>
                </a:ln>
              </a:rPr>
              <a:t>明白真道．</a:t>
            </a:r>
            <a:endParaRPr lang="en-US" altLang="zh-TW" sz="4800" dirty="0">
              <a:ln>
                <a:solidFill>
                  <a:schemeClr val="tx1"/>
                </a:solidFill>
              </a:ln>
            </a:endParaRPr>
          </a:p>
          <a:p>
            <a:endParaRPr lang="en-US" altLang="zh-TW" sz="1400" dirty="0">
              <a:ln>
                <a:solidFill>
                  <a:schemeClr val="tx1"/>
                </a:solidFill>
              </a:ln>
              <a:solidFill>
                <a:srgbClr val="FFC000"/>
              </a:solidFill>
            </a:endParaRPr>
          </a:p>
          <a:p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2:5</a:t>
            </a:r>
            <a:r>
              <a:rPr lang="en-US" altLang="zh-TW" sz="4000" dirty="0">
                <a:solidFill>
                  <a:srgbClr val="FFC000"/>
                </a:solidFill>
              </a:rPr>
              <a:t> </a:t>
            </a:r>
            <a:r>
              <a:rPr lang="zh-TW" altLang="en-US" sz="4800" dirty="0">
                <a:ln>
                  <a:solidFill>
                    <a:schemeClr val="tx1"/>
                  </a:solidFill>
                </a:ln>
              </a:rPr>
              <a:t>因為只有一位神、在神和人中間、只有一位中保、乃是降世為人的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基督耶穌</a:t>
            </a:r>
            <a:r>
              <a:rPr lang="zh-TW" altLang="en-US" sz="4800" dirty="0"/>
              <a:t>。</a:t>
            </a:r>
            <a:endParaRPr lang="en-US" altLang="zh-TW" sz="4800" dirty="0"/>
          </a:p>
          <a:p>
            <a:endParaRPr lang="en-US" altLang="zh-TW" sz="1200" dirty="0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  <a:p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2:6</a:t>
            </a:r>
            <a:r>
              <a:rPr lang="en-US" altLang="zh-TW" sz="4000" dirty="0"/>
              <a:t> 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他捨自己作萬人的贖價</a:t>
            </a:r>
            <a:r>
              <a:rPr lang="zh-TW" altLang="en-US" sz="4800" dirty="0"/>
              <a:t>．</a:t>
            </a:r>
            <a:r>
              <a:rPr lang="zh-TW" altLang="en-US" sz="4800" dirty="0">
                <a:ln>
                  <a:solidFill>
                    <a:schemeClr val="tx1"/>
                  </a:solidFill>
                </a:ln>
              </a:rPr>
              <a:t>到了時候、這事必證明出來。</a:t>
            </a:r>
            <a:endParaRPr lang="en-US" sz="48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967027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6775" y="333137"/>
            <a:ext cx="896112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4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一、信心跟隨，</a:t>
            </a:r>
          </a:p>
          <a:p>
            <a:r>
              <a:rPr lang="zh-TW" altLang="en-US" sz="54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      </a:t>
            </a:r>
            <a:r>
              <a:rPr lang="zh-TW" altLang="en-US" sz="54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「正巧」有盼望</a:t>
            </a:r>
            <a:endParaRPr lang="en-US" altLang="zh-TW" sz="5400" b="1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  <a:p>
            <a:endParaRPr lang="en-US" altLang="zh-TW" sz="2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54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二、忠心服事，</a:t>
            </a:r>
            <a:endParaRPr lang="en-US" altLang="zh-TW" sz="5400" b="1" dirty="0">
              <a:ln>
                <a:solidFill>
                  <a:srgbClr val="00FFFF"/>
                </a:solidFill>
              </a:ln>
              <a:solidFill>
                <a:srgbClr val="00FFFF"/>
              </a:solidFill>
            </a:endParaRPr>
          </a:p>
          <a:p>
            <a:r>
              <a:rPr lang="en-US" altLang="zh-TW" sz="54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      </a:t>
            </a:r>
            <a:r>
              <a:rPr lang="zh-TW" altLang="en-US" sz="54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「恰巧」有恩寵</a:t>
            </a:r>
            <a:endParaRPr lang="en-US" altLang="zh-TW" sz="5400" b="1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  <a:p>
            <a:endParaRPr lang="en-US" altLang="zh-TW" sz="2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54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  <a:latin typeface="+mn-ea"/>
              </a:rPr>
              <a:t>三、真心等候，</a:t>
            </a:r>
            <a:endParaRPr lang="en-US" altLang="zh-TW" sz="5400" b="1" dirty="0">
              <a:ln>
                <a:solidFill>
                  <a:srgbClr val="00FFFF"/>
                </a:solidFill>
              </a:ln>
              <a:solidFill>
                <a:srgbClr val="00FFFF"/>
              </a:solidFill>
              <a:latin typeface="+mn-ea"/>
            </a:endParaRPr>
          </a:p>
          <a:p>
            <a:r>
              <a:rPr lang="zh-TW" altLang="en-US" sz="54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+mn-ea"/>
              </a:rPr>
              <a:t>      「恰巧」有美福</a:t>
            </a:r>
            <a:endParaRPr lang="zh-TW" altLang="en-US" sz="5400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  <a:p>
            <a:r>
              <a:rPr lang="zh-TW" altLang="en-US" sz="54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33969722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1692" y="590289"/>
            <a:ext cx="8595360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6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因「</a:t>
            </a:r>
            <a:r>
              <a:rPr lang="zh-TW" altLang="en-US" sz="6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rgbClr val="FFFFFF"/>
                  </a:glow>
                </a:effectLst>
              </a:rPr>
              <a:t>恰巧</a:t>
            </a:r>
            <a:r>
              <a:rPr lang="zh-TW" altLang="en-US" sz="66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」而翻轉生命</a:t>
            </a:r>
          </a:p>
          <a:p>
            <a:r>
              <a:rPr lang="zh-TW" altLang="en-US" sz="6000" dirty="0"/>
              <a:t>     </a:t>
            </a:r>
            <a:endParaRPr lang="en-US" altLang="zh-TW" sz="4800" dirty="0"/>
          </a:p>
          <a:p>
            <a:endParaRPr lang="en-US" altLang="zh-TW" sz="8800" dirty="0"/>
          </a:p>
          <a:p>
            <a:r>
              <a:rPr lang="zh-TW" altLang="en-US" sz="4800" b="1" dirty="0"/>
              <a:t>      </a:t>
            </a:r>
            <a:endParaRPr lang="en-US" altLang="zh-TW" sz="4800" b="1" dirty="0"/>
          </a:p>
          <a:p>
            <a:r>
              <a:rPr lang="en-US" altLang="zh-TW" sz="4800" b="1" dirty="0"/>
              <a:t>     </a:t>
            </a:r>
            <a:r>
              <a:rPr lang="zh-TW" altLang="en-US" sz="4800" b="1" dirty="0">
                <a:solidFill>
                  <a:srgbClr val="FFC000"/>
                </a:solidFill>
              </a:rPr>
              <a:t>經文：</a:t>
            </a:r>
            <a:r>
              <a:rPr lang="zh-TW" altLang="en-US" sz="4800" b="1" dirty="0"/>
              <a:t>路得記 </a:t>
            </a:r>
            <a:r>
              <a:rPr lang="en-US" sz="4800" dirty="0"/>
              <a:t>1:16-17 </a:t>
            </a:r>
          </a:p>
          <a:p>
            <a:endParaRPr lang="en-US" altLang="zh-TW" sz="4800" dirty="0"/>
          </a:p>
          <a:p>
            <a:endParaRPr lang="en-US" altLang="zh-TW" sz="4800" dirty="0"/>
          </a:p>
          <a:p>
            <a:endParaRPr lang="en-US" altLang="zh-TW" sz="4800" dirty="0"/>
          </a:p>
          <a:p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2094645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5209" y="635390"/>
            <a:ext cx="8433582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一、 信心跟隨，</a:t>
            </a:r>
            <a:endParaRPr lang="en-US" altLang="zh-TW" sz="6000" b="1" dirty="0">
              <a:ln>
                <a:solidFill>
                  <a:srgbClr val="00FFFF"/>
                </a:solidFill>
              </a:ln>
              <a:solidFill>
                <a:srgbClr val="00FFFF"/>
              </a:solidFill>
            </a:endParaRPr>
          </a:p>
          <a:p>
            <a:r>
              <a:rPr lang="en-US" altLang="zh-TW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       </a:t>
            </a:r>
            <a:r>
              <a:rPr lang="zh-TW" altLang="en-US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「正巧」有盼望　</a:t>
            </a:r>
            <a:endParaRPr lang="en-US" altLang="zh-TW" sz="6000" b="1" dirty="0">
              <a:ln>
                <a:solidFill>
                  <a:srgbClr val="00FFFF"/>
                </a:solidFill>
              </a:ln>
              <a:solidFill>
                <a:srgbClr val="00FFFF"/>
              </a:solidFill>
            </a:endParaRPr>
          </a:p>
          <a:p>
            <a:endParaRPr lang="en-US" altLang="zh-TW" sz="6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4800" b="1" dirty="0"/>
              <a:t>         </a:t>
            </a:r>
            <a:r>
              <a:rPr lang="zh-TW" altLang="en-US" sz="54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你的神 就是我的神</a:t>
            </a:r>
            <a:endParaRPr lang="en-US" altLang="zh-TW" sz="5400" b="1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  <a:p>
            <a:endParaRPr lang="en-US" altLang="zh-TW" sz="4800" dirty="0"/>
          </a:p>
          <a:p>
            <a:r>
              <a:rPr lang="zh-TW" altLang="en-US" sz="4800" dirty="0"/>
              <a:t>        </a:t>
            </a:r>
            <a:endParaRPr lang="en-US" altLang="zh-TW" sz="4800" dirty="0"/>
          </a:p>
          <a:p>
            <a:endParaRPr lang="en-US" altLang="zh-TW" sz="4800" dirty="0"/>
          </a:p>
          <a:p>
            <a:endParaRPr lang="en-US" altLang="zh-TW" sz="4800" dirty="0"/>
          </a:p>
          <a:p>
            <a:endParaRPr lang="en-US" altLang="zh-TW" sz="4800" dirty="0"/>
          </a:p>
          <a:p>
            <a:r>
              <a:rPr lang="zh-TW" altLang="en-US" sz="4800" dirty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6685933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19737-3CA6-FE04-ABBB-A9766587F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3AABB3-B870-4C36-7BD7-28F9317D47E0}"/>
              </a:ext>
            </a:extLst>
          </p:cNvPr>
          <p:cNvSpPr/>
          <p:nvPr/>
        </p:nvSpPr>
        <p:spPr>
          <a:xfrm>
            <a:off x="355209" y="353304"/>
            <a:ext cx="8433582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      </a:t>
            </a: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4800" dirty="0">
              <a:solidFill>
                <a:srgbClr val="FFFFFF"/>
              </a:solidFill>
              <a:latin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4800" dirty="0">
              <a:solidFill>
                <a:srgbClr val="FFFFFF"/>
              </a:solidFill>
              <a:latin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</a:t>
            </a:r>
            <a:r>
              <a:rPr lang="zh-TW" altLang="en-US" sz="4800" b="1" dirty="0">
                <a:solidFill>
                  <a:srgbClr val="FFFFFF"/>
                </a:solidFill>
                <a:latin typeface="Tahoma"/>
              </a:rPr>
              <a:t>    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從摩押地回來到伯利恆、</a:t>
            </a:r>
            <a:endParaRPr kumimoji="0" lang="en-US" altLang="zh-TW" sz="4800" b="0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    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正是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動手割大麥的時候。</a:t>
            </a:r>
            <a:endParaRPr kumimoji="0" lang="en-US" sz="4800" b="0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ED0833B-3DCB-DD4F-5675-3B1F5702A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414" y="196838"/>
            <a:ext cx="7229475" cy="444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975554-70F3-0515-105E-4AF9C993F905}"/>
              </a:ext>
            </a:extLst>
          </p:cNvPr>
          <p:cNvSpPr txBox="1"/>
          <p:nvPr/>
        </p:nvSpPr>
        <p:spPr>
          <a:xfrm>
            <a:off x="6509384" y="4055915"/>
            <a:ext cx="1818031" cy="461665"/>
          </a:xfrm>
          <a:prstGeom prst="rect">
            <a:avLst/>
          </a:prstGeom>
          <a:solidFill>
            <a:srgbClr val="B48500"/>
          </a:solidFill>
        </p:spPr>
        <p:txBody>
          <a:bodyPr wrap="square">
            <a:sp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68396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endParaRPr kumimoji="0" lang="en-US" altLang="zh-TW" sz="8000" b="1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9489" y="384189"/>
            <a:ext cx="856488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選擇緊緊依靠神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決定為人生開啟了新的門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詩篇</a:t>
            </a:r>
            <a:r>
              <a:rPr kumimoji="0" lang="en-US" altLang="zh-TW" sz="4000" b="0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63:8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我心緊緊的跟隨你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．</a:t>
            </a:r>
            <a:endParaRPr kumimoji="0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800" b="0" i="0" u="none" strike="noStrike" kern="1200" cap="none" spc="0" normalizeH="0" baseline="0" noProof="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你的右手扶持我。</a:t>
            </a:r>
            <a:endParaRPr kumimoji="0" lang="en-US" altLang="zh-TW" sz="4800" b="0" i="0" u="none" strike="noStrike" kern="1200" cap="none" spc="0" normalizeH="0" baseline="0" noProof="0" dirty="0">
              <a:ln>
                <a:solidFill>
                  <a:srgbClr val="FFFFFF"/>
                </a:solidFill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dirty="0">
              <a:ln>
                <a:solidFill>
                  <a:srgbClr val="FFC000"/>
                </a:solidFill>
              </a:ln>
              <a:solidFill>
                <a:srgbClr val="FFC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約翰福音</a:t>
            </a:r>
            <a:r>
              <a:rPr kumimoji="0" lang="en-US" sz="4000" b="0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10:27</a:t>
            </a:r>
            <a:r>
              <a:rPr kumimoji="0" lang="en-US" sz="4000" b="0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 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我的羊聽我的聲音、我也認識他們、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他們也跟著我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。</a:t>
            </a:r>
            <a:endParaRPr kumimoji="0" lang="en-US" sz="4800" b="0" i="0" u="none" strike="noStrike" kern="1200" cap="none" spc="0" normalizeH="0" baseline="0" noProof="0" dirty="0">
              <a:ln>
                <a:solidFill>
                  <a:srgbClr val="FFFF00"/>
                </a:solidFill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32913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1692" y="256736"/>
            <a:ext cx="86410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二、 忠心服事，</a:t>
            </a:r>
            <a:endParaRPr lang="en-US" altLang="zh-TW" sz="6000" b="1" dirty="0">
              <a:ln>
                <a:solidFill>
                  <a:srgbClr val="00FFFF"/>
                </a:solidFill>
              </a:ln>
              <a:solidFill>
                <a:srgbClr val="00FFFF"/>
              </a:solidFill>
            </a:endParaRPr>
          </a:p>
          <a:p>
            <a:r>
              <a:rPr lang="en-US" altLang="zh-TW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      </a:t>
            </a:r>
            <a:r>
              <a:rPr lang="zh-TW" altLang="en-US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「恰巧」有恩寵</a:t>
            </a:r>
          </a:p>
          <a:p>
            <a:endParaRPr lang="en-US" altLang="zh-TW" sz="4800" dirty="0"/>
          </a:p>
          <a:p>
            <a:r>
              <a:rPr lang="zh-TW" altLang="en-US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latin typeface="+mn-ea"/>
              </a:rPr>
              <a:t>路得記</a:t>
            </a:r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latin typeface="+mn-ea"/>
              </a:rPr>
              <a:t>2:2 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摩押女子路得對拿俄米說、容我往田間去、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我蒙誰的恩</a:t>
            </a:r>
            <a:r>
              <a:rPr lang="zh-TW" altLang="en-US" sz="4800" dirty="0"/>
              <a:t>、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就在誰的身後拾取麥穗、拿俄米說、女兒阿、你只管去。</a:t>
            </a:r>
          </a:p>
        </p:txBody>
      </p:sp>
    </p:spTree>
    <p:extLst>
      <p:ext uri="{BB962C8B-B14F-4D97-AF65-F5344CB8AC3E}">
        <p14:creationId xmlns:p14="http://schemas.microsoft.com/office/powerpoint/2010/main" val="408292980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4415" y="405623"/>
            <a:ext cx="82589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2:3</a:t>
            </a:r>
            <a:r>
              <a:rPr lang="en-US" altLang="zh-TW" sz="4800" dirty="0"/>
              <a:t> 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路得就去了、來到田間、在收割的人身後拾取麥穗、</a:t>
            </a:r>
            <a:endParaRPr lang="en-US" altLang="zh-TW" sz="4800" b="1" dirty="0">
              <a:ln>
                <a:solidFill>
                  <a:schemeClr val="tx1"/>
                </a:solidFill>
              </a:ln>
            </a:endParaRPr>
          </a:p>
          <a:p>
            <a:endParaRPr lang="en-US" altLang="zh-TW" sz="4800" dirty="0"/>
          </a:p>
          <a:p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他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恰巧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到了以利米勒本族的人波阿斯那塊田裡</a:t>
            </a:r>
            <a:r>
              <a:rPr lang="zh-TW" altLang="en-US" b="1" dirty="0">
                <a:ln>
                  <a:solidFill>
                    <a:schemeClr val="tx1"/>
                  </a:solidFill>
                </a:ln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5370401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1479" y="344067"/>
            <a:ext cx="86059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三、真心等候，</a:t>
            </a:r>
            <a:endParaRPr lang="en-US" altLang="zh-TW" sz="6000" b="1" dirty="0">
              <a:ln>
                <a:solidFill>
                  <a:srgbClr val="00FFFF"/>
                </a:solidFill>
              </a:ln>
              <a:solidFill>
                <a:srgbClr val="00FFFF"/>
              </a:solidFill>
            </a:endParaRPr>
          </a:p>
          <a:p>
            <a:r>
              <a:rPr lang="zh-TW" altLang="en-US" sz="6000" b="1" dirty="0">
                <a:ln>
                  <a:solidFill>
                    <a:srgbClr val="00FFFF"/>
                  </a:solidFill>
                </a:ln>
                <a:solidFill>
                  <a:srgbClr val="00FFFF"/>
                </a:solidFill>
              </a:rPr>
              <a:t>     「恰巧」有美福</a:t>
            </a:r>
            <a:endParaRPr lang="en-US" altLang="zh-TW" sz="6000" dirty="0">
              <a:ln>
                <a:solidFill>
                  <a:srgbClr val="00FFFF"/>
                </a:solidFill>
              </a:ln>
              <a:solidFill>
                <a:srgbClr val="00FFFF"/>
              </a:solidFill>
            </a:endParaRPr>
          </a:p>
          <a:p>
            <a:endParaRPr lang="en-US" altLang="zh-TW" sz="3600" dirty="0">
              <a:solidFill>
                <a:srgbClr val="FFC000"/>
              </a:solidFill>
            </a:endParaRPr>
          </a:p>
          <a:p>
            <a:r>
              <a:rPr lang="zh-TW" altLang="en-US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latin typeface="+mn-ea"/>
              </a:rPr>
              <a:t>路得記</a:t>
            </a:r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latin typeface="+mn-ea"/>
              </a:rPr>
              <a:t>4:1 </a:t>
            </a:r>
            <a:r>
              <a:rPr lang="zh-TW" altLang="en-US" sz="4800" dirty="0">
                <a:ln>
                  <a:solidFill>
                    <a:schemeClr val="tx1"/>
                  </a:solidFill>
                </a:ln>
              </a:rPr>
              <a:t>波阿斯到了城門、坐在那裡、</a:t>
            </a:r>
            <a:r>
              <a:rPr lang="zh-TW" altLang="en-US" sz="48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恰巧</a:t>
            </a:r>
            <a:r>
              <a:rPr lang="zh-TW" altLang="en-US" sz="4800" dirty="0">
                <a:ln>
                  <a:solidFill>
                    <a:schemeClr val="tx1"/>
                  </a:solidFill>
                </a:ln>
              </a:rPr>
              <a:t>波阿斯所說的那至近的親屬經過．波阿斯說、某人哪、你來坐在這裡、他就來坐下．</a:t>
            </a:r>
          </a:p>
        </p:txBody>
      </p:sp>
    </p:spTree>
    <p:extLst>
      <p:ext uri="{BB962C8B-B14F-4D97-AF65-F5344CB8AC3E}">
        <p14:creationId xmlns:p14="http://schemas.microsoft.com/office/powerpoint/2010/main" val="24964562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362" y="1944506"/>
            <a:ext cx="74699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latin typeface="+mn-ea"/>
              </a:rPr>
              <a:t>   </a:t>
            </a:r>
            <a:endParaRPr lang="en-US" altLang="zh-TW" sz="80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  <a:effectLst>
                <a:glow rad="101600">
                  <a:srgbClr val="000000">
                    <a:alpha val="60000"/>
                  </a:srgbClr>
                </a:glow>
              </a:effectLst>
              <a:latin typeface="+mn-ea"/>
            </a:endParaRPr>
          </a:p>
          <a:p>
            <a:r>
              <a:rPr lang="en-US" altLang="zh-TW" sz="6000" b="1" dirty="0">
                <a:latin typeface="+mn-ea"/>
              </a:rPr>
              <a:t>     </a:t>
            </a:r>
            <a:endParaRPr lang="en-US" sz="66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1691" y="174630"/>
            <a:ext cx="86516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4:17</a:t>
            </a:r>
            <a:r>
              <a:rPr lang="en-US" altLang="zh-TW" sz="4000" dirty="0">
                <a:ln>
                  <a:solidFill>
                    <a:srgbClr val="FFC000"/>
                  </a:solidFill>
                </a:ln>
              </a:rPr>
              <a:t> </a:t>
            </a:r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鄰舍的婦人說、拿俄米得孩子了．就給孩子起名叫俄備得、這俄備得是耶西的父、</a:t>
            </a:r>
            <a:endParaRPr lang="en-US" altLang="zh-TW" sz="4800" b="1" dirty="0">
              <a:ln>
                <a:solidFill>
                  <a:schemeClr val="tx1"/>
                </a:solidFill>
              </a:ln>
            </a:endParaRPr>
          </a:p>
          <a:p>
            <a:r>
              <a:rPr lang="zh-TW" altLang="en-US" sz="4800" b="1" dirty="0">
                <a:ln>
                  <a:solidFill>
                    <a:schemeClr val="tx1"/>
                  </a:solidFill>
                </a:ln>
              </a:rPr>
              <a:t>耶西是大衛的父。</a:t>
            </a:r>
            <a:endParaRPr lang="en-US" sz="4800" b="1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ACA679A-AE2A-D8FB-CC6A-046057FE8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322" y="3093431"/>
            <a:ext cx="5884986" cy="41373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9FA5C7-0030-C970-CF5E-ECBA5E6B8F51}"/>
              </a:ext>
            </a:extLst>
          </p:cNvPr>
          <p:cNvSpPr txBox="1"/>
          <p:nvPr/>
        </p:nvSpPr>
        <p:spPr>
          <a:xfrm>
            <a:off x="7547316" y="6552565"/>
            <a:ext cx="1104315" cy="261610"/>
          </a:xfrm>
          <a:prstGeom prst="rect">
            <a:avLst/>
          </a:prstGeom>
          <a:solidFill>
            <a:srgbClr val="8E2200"/>
          </a:solidFill>
        </p:spPr>
        <p:txBody>
          <a:bodyPr wrap="square">
            <a:spAutoFit/>
          </a:bodyPr>
          <a:lstStyle/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35293188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2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0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1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2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3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4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5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6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7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8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9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7193</TotalTime>
  <Words>466</Words>
  <Application>Microsoft Office PowerPoint</Application>
  <PresentationFormat>On-screen Show (4:3)</PresentationFormat>
  <Paragraphs>103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DFKai-SB</vt:lpstr>
      <vt:lpstr>Arial</vt:lpstr>
      <vt:lpstr>Calibri</vt:lpstr>
      <vt:lpstr>Tahoma</vt:lpstr>
      <vt:lpstr>Wingdings</vt:lpstr>
      <vt:lpstr>2_Ocean</vt:lpstr>
      <vt:lpstr>3_Ocean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362</cp:revision>
  <dcterms:created xsi:type="dcterms:W3CDTF">2022-04-08T18:07:24Z</dcterms:created>
  <dcterms:modified xsi:type="dcterms:W3CDTF">2026-05-14T15:19:37Z</dcterms:modified>
</cp:coreProperties>
</file>